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notesMasterIdLst>
    <p:notesMasterId r:id="rId11"/>
  </p:notesMasterIdLst>
  <p:sldIdLst>
    <p:sldId id="256" r:id="rId2"/>
    <p:sldId id="257" r:id="rId3"/>
    <p:sldId id="264" r:id="rId4"/>
    <p:sldId id="265" r:id="rId5"/>
    <p:sldId id="260" r:id="rId6"/>
    <p:sldId id="268" r:id="rId7"/>
    <p:sldId id="262" r:id="rId8"/>
    <p:sldId id="263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0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s-MX" sz="2000" b="1" i="0" u="none" strike="noStrike" kern="1200" cap="all" spc="50" baseline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Edades promedio de usuarias </a:t>
            </a:r>
          </a:p>
        </c:rich>
      </c:tx>
      <c:layout>
        <c:manualLayout>
          <c:xMode val="edge"/>
          <c:yMode val="edge"/>
          <c:x val="0.33774606299212601"/>
          <c:y val="1.64062489907573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0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5E75-48B1-8680-95366D95EA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Hoja1!$A$2:$A$6</c:f>
              <c:strCache>
                <c:ptCount val="5"/>
                <c:pt idx="0">
                  <c:v>14 - 19 años</c:v>
                </c:pt>
                <c:pt idx="1">
                  <c:v>20 - 30 años </c:v>
                </c:pt>
                <c:pt idx="2">
                  <c:v>31 - 40 años </c:v>
                </c:pt>
                <c:pt idx="3">
                  <c:v>41 -60 años </c:v>
                </c:pt>
                <c:pt idx="4">
                  <c:v>61 - 70 años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7</c:v>
                </c:pt>
                <c:pt idx="3">
                  <c:v>5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86-4303-BE11-8D65B213CE2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274914840"/>
        <c:axId val="274915496"/>
      </c:barChart>
      <c:catAx>
        <c:axId val="274914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74915496"/>
        <c:crosses val="autoZero"/>
        <c:auto val="1"/>
        <c:lblAlgn val="ctr"/>
        <c:lblOffset val="100"/>
        <c:noMultiLvlLbl val="0"/>
      </c:catAx>
      <c:valAx>
        <c:axId val="274915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7491484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s-MX"/>
              <a:t>Estado Civil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Casada </c:v>
                </c:pt>
                <c:pt idx="1">
                  <c:v>Unión libre </c:v>
                </c:pt>
                <c:pt idx="2">
                  <c:v>Soltera</c:v>
                </c:pt>
                <c:pt idx="3">
                  <c:v>Divorciada 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9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86-4303-BE11-8D65B213CE2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274914840"/>
        <c:axId val="274915496"/>
      </c:barChart>
      <c:catAx>
        <c:axId val="274914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74915496"/>
        <c:crosses val="autoZero"/>
        <c:auto val="1"/>
        <c:lblAlgn val="ctr"/>
        <c:lblOffset val="100"/>
        <c:noMultiLvlLbl val="0"/>
      </c:catAx>
      <c:valAx>
        <c:axId val="274915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74914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0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s-MX"/>
              <a:t>Ocupación 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0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Hogar</c:v>
                </c:pt>
                <c:pt idx="1">
                  <c:v>Empleada </c:v>
                </c:pt>
                <c:pt idx="2">
                  <c:v>Comerciante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9</c:v>
                </c:pt>
                <c:pt idx="1">
                  <c:v>5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86-4303-BE11-8D65B213CE2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274914840"/>
        <c:axId val="274915496"/>
      </c:barChart>
      <c:catAx>
        <c:axId val="274914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74915496"/>
        <c:crosses val="autoZero"/>
        <c:auto val="1"/>
        <c:lblAlgn val="ctr"/>
        <c:lblOffset val="100"/>
        <c:noMultiLvlLbl val="0"/>
      </c:catAx>
      <c:valAx>
        <c:axId val="274915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74914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s-MX"/>
              <a:t>Escolaridad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Hoja1!$A$2:$A$6</c:f>
              <c:strCache>
                <c:ptCount val="4"/>
                <c:pt idx="0">
                  <c:v>Primaria</c:v>
                </c:pt>
                <c:pt idx="1">
                  <c:v>Secundaria </c:v>
                </c:pt>
                <c:pt idx="2">
                  <c:v>Preparatoria </c:v>
                </c:pt>
                <c:pt idx="3">
                  <c:v>Licenciatura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4</c:v>
                </c:pt>
                <c:pt idx="1">
                  <c:v>7</c:v>
                </c:pt>
                <c:pt idx="2">
                  <c:v>4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20-41EB-867B-DF35CA55276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399385736"/>
        <c:axId val="399383440"/>
      </c:barChart>
      <c:catAx>
        <c:axId val="399385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99383440"/>
        <c:crosses val="autoZero"/>
        <c:auto val="1"/>
        <c:lblAlgn val="ctr"/>
        <c:lblOffset val="100"/>
        <c:noMultiLvlLbl val="0"/>
      </c:catAx>
      <c:valAx>
        <c:axId val="399383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99385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/>
              <a:t>Comunidades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4000"/>
                  </a:schemeClr>
                </a:gs>
                <a:gs pos="100000">
                  <a:schemeClr val="accent1">
                    <a:shade val="98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60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Hoja1!$A$2:$A$10</c:f>
              <c:strCache>
                <c:ptCount val="9"/>
                <c:pt idx="0">
                  <c:v>Mamithí</c:v>
                </c:pt>
                <c:pt idx="1">
                  <c:v>San Jose Atlán </c:v>
                </c:pt>
                <c:pt idx="2">
                  <c:v>Huichapan</c:v>
                </c:pt>
                <c:pt idx="3">
                  <c:v>La Sabinita</c:v>
                </c:pt>
                <c:pt idx="4">
                  <c:v>Bondojito</c:v>
                </c:pt>
                <c:pt idx="5">
                  <c:v>Tlaxcalilla</c:v>
                </c:pt>
                <c:pt idx="6">
                  <c:v>Llano Largo</c:v>
                </c:pt>
                <c:pt idx="7">
                  <c:v>Huixcazdhá</c:v>
                </c:pt>
                <c:pt idx="8">
                  <c:v>Zequetejhé</c:v>
                </c:pt>
              </c:strCache>
            </c:strRef>
          </c:cat>
          <c:val>
            <c:numRef>
              <c:f>Hoja1!$B$2:$B$10</c:f>
              <c:numCache>
                <c:formatCode>General</c:formatCode>
                <c:ptCount val="9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3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20-41EB-867B-DF35CA55276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99385736"/>
        <c:axId val="399383440"/>
      </c:barChart>
      <c:catAx>
        <c:axId val="399385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99383440"/>
        <c:crosses val="autoZero"/>
        <c:auto val="1"/>
        <c:lblAlgn val="ctr"/>
        <c:lblOffset val="100"/>
        <c:noMultiLvlLbl val="0"/>
      </c:catAx>
      <c:valAx>
        <c:axId val="399383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99385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s-MX"/>
              <a:t>Tipo de asesorías y violencia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MX"/>
        </a:p>
      </c:txPr>
    </c:title>
    <c:autoTitleDeleted val="0"/>
    <c:plotArea>
      <c:layout>
        <c:manualLayout>
          <c:layoutTarget val="inner"/>
          <c:xMode val="edge"/>
          <c:yMode val="edge"/>
          <c:x val="3.8646038385826774E-2"/>
          <c:y val="0.1149258664538714"/>
          <c:w val="0.93635396161417328"/>
          <c:h val="0.767486542354420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Hoja1!$A$2:$A$9</c:f>
              <c:strCache>
                <c:ptCount val="8"/>
                <c:pt idx="0">
                  <c:v>Guarda y Custodia, pensión</c:v>
                </c:pt>
                <c:pt idx="1">
                  <c:v>Divorcio</c:v>
                </c:pt>
                <c:pt idx="2">
                  <c:v>Violencia Familiar</c:v>
                </c:pt>
                <c:pt idx="3">
                  <c:v>Otra</c:v>
                </c:pt>
                <c:pt idx="5">
                  <c:v>Economica </c:v>
                </c:pt>
                <c:pt idx="6">
                  <c:v>Psicologica   </c:v>
                </c:pt>
                <c:pt idx="7">
                  <c:v>No aplica </c:v>
                </c:pt>
              </c:strCache>
            </c:strRef>
          </c:cat>
          <c:val>
            <c:numRef>
              <c:f>Hoja1!$B$2:$B$9</c:f>
              <c:numCache>
                <c:formatCode>General</c:formatCode>
                <c:ptCount val="8"/>
                <c:pt idx="0">
                  <c:v>5</c:v>
                </c:pt>
                <c:pt idx="1">
                  <c:v>0</c:v>
                </c:pt>
                <c:pt idx="2">
                  <c:v>9</c:v>
                </c:pt>
                <c:pt idx="3">
                  <c:v>0</c:v>
                </c:pt>
                <c:pt idx="5">
                  <c:v>9</c:v>
                </c:pt>
                <c:pt idx="6">
                  <c:v>2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93-4BE8-9204-3515CE4162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9"/>
        <c:axId val="482803608"/>
        <c:axId val="482805248"/>
      </c:barChart>
      <c:catAx>
        <c:axId val="482803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82805248"/>
        <c:crosses val="autoZero"/>
        <c:auto val="1"/>
        <c:lblAlgn val="ctr"/>
        <c:lblOffset val="100"/>
        <c:noMultiLvlLbl val="0"/>
      </c:catAx>
      <c:valAx>
        <c:axId val="482805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82803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0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s-MX"/>
              <a:t>Canalización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0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2">
                <a:shade val="65000"/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Modulo PAIMEF </c:v>
                </c:pt>
                <c:pt idx="1">
                  <c:v>Juez Conciliador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14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5C-4643-B255-3A011636D6CC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Modulo PAIMEF </c:v>
                </c:pt>
                <c:pt idx="1">
                  <c:v>Juez Conciliador</c:v>
                </c:pt>
              </c:strCache>
            </c:strRef>
          </c:cat>
          <c:val>
            <c:numRef>
              <c:f>Hoja1!$C$2:$C$3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1-205C-4643-B255-3A011636D6CC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2">
                <a:tint val="65000"/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Modulo PAIMEF </c:v>
                </c:pt>
                <c:pt idx="1">
                  <c:v>Juez Conciliador</c:v>
                </c:pt>
              </c:strCache>
            </c:strRef>
          </c:cat>
          <c:val>
            <c:numRef>
              <c:f>Hoja1!$D$2:$D$3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2-205C-4643-B255-3A011636D6C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443843464"/>
        <c:axId val="443844120"/>
      </c:barChart>
      <c:catAx>
        <c:axId val="443843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43844120"/>
        <c:crosses val="autoZero"/>
        <c:auto val="1"/>
        <c:lblAlgn val="ctr"/>
        <c:lblOffset val="100"/>
        <c:noMultiLvlLbl val="0"/>
      </c:catAx>
      <c:valAx>
        <c:axId val="443844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43843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s-MX"/>
              <a:t>Total de servicios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Asesoria 1er vez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5C-4643-B255-3A011636D6C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443843464"/>
        <c:axId val="443844120"/>
      </c:barChart>
      <c:catAx>
        <c:axId val="443843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43844120"/>
        <c:crosses val="autoZero"/>
        <c:auto val="1"/>
        <c:lblAlgn val="ctr"/>
        <c:lblOffset val="100"/>
        <c:noMultiLvlLbl val="0"/>
      </c:catAx>
      <c:valAx>
        <c:axId val="443844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43843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1A849A-D86E-4023-BE1F-779F62487A5E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C5DB91-07C3-4DCB-8EED-5BC52714F7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5813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2042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1690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8692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3503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191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89722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4570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5075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74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3259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54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8208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7790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5898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3820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4524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6000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  <p:sldLayoutId id="2147483791" r:id="rId13"/>
    <p:sldLayoutId id="2147483792" r:id="rId14"/>
    <p:sldLayoutId id="2147483793" r:id="rId15"/>
    <p:sldLayoutId id="21474837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64EDAD8-795E-C59D-823B-5D66AB41C8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778" r="8535" b="-2"/>
          <a:stretch/>
        </p:blipFill>
        <p:spPr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D4ECE61-8FDB-4F4B-8349-AF269A90D8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8867" y="1678666"/>
            <a:ext cx="4088190" cy="2369093"/>
          </a:xfrm>
        </p:spPr>
        <p:txBody>
          <a:bodyPr>
            <a:normAutofit fontScale="90000"/>
          </a:bodyPr>
          <a:lstStyle/>
          <a:p>
            <a:r>
              <a:rPr lang="es-MX" sz="4800" b="1" dirty="0">
                <a:latin typeface="Agency FB" panose="020B0503020202020204" pitchFamily="34" charset="0"/>
              </a:rPr>
              <a:t>Estadística del mes de Diciembre 2024 Área Jurídica </a:t>
            </a:r>
          </a:p>
        </p:txBody>
      </p:sp>
    </p:spTree>
    <p:extLst>
      <p:ext uri="{BB962C8B-B14F-4D97-AF65-F5344CB8AC3E}">
        <p14:creationId xmlns:p14="http://schemas.microsoft.com/office/powerpoint/2010/main" val="1813947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05A322F7-5E5D-45A4-958C-3E629F3022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8430803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5943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05A322F7-5E5D-45A4-958C-3E629F3022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099481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7198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05A322F7-5E5D-45A4-958C-3E629F3022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1662829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6734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385F684E-4C4D-4A7C-8F2D-D94BAB9D4D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08129822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6246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385F684E-4C4D-4A7C-8F2D-D94BAB9D4D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1892642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4412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88EE52DA-2344-4C95-98BE-4AA682D2A5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781576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1996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BE7F7EAF-7A9B-4874-972C-123FF4E95A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722500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03696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BE7F7EAF-7A9B-4874-972C-123FF4E95A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7236379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5546668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7564</TotalTime>
  <Words>27</Words>
  <Application>Microsoft Office PowerPoint</Application>
  <PresentationFormat>Panorámica</PresentationFormat>
  <Paragraphs>10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Agency FB</vt:lpstr>
      <vt:lpstr>Arial</vt:lpstr>
      <vt:lpstr>Calibri</vt:lpstr>
      <vt:lpstr>Century Gothic</vt:lpstr>
      <vt:lpstr>Wingdings 3</vt:lpstr>
      <vt:lpstr>Espiral</vt:lpstr>
      <vt:lpstr>Estadística del mes de Diciembre 2024 Área Jurídica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Estadística del mes de Abril 2021 Área Jurídica</dc:title>
  <dc:creator>Lupita Galindo</dc:creator>
  <cp:lastModifiedBy>Angel</cp:lastModifiedBy>
  <cp:revision>54</cp:revision>
  <dcterms:created xsi:type="dcterms:W3CDTF">2021-06-02T14:44:20Z</dcterms:created>
  <dcterms:modified xsi:type="dcterms:W3CDTF">2025-01-23T17:33:01Z</dcterms:modified>
</cp:coreProperties>
</file>