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60" r:id="rId6"/>
    <p:sldId id="268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 sz="2000" b="1" i="0" u="none" strike="noStrike" kern="1200" cap="all" spc="5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Edades promedio de usuarias </a:t>
            </a:r>
          </a:p>
        </c:rich>
      </c:tx>
      <c:layout>
        <c:manualLayout>
          <c:xMode val="edge"/>
          <c:yMode val="edge"/>
          <c:x val="0.33774606299212601"/>
          <c:y val="1.6406248990757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E75-48B1-8680-95366D95E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14 - 19 años</c:v>
                </c:pt>
                <c:pt idx="1">
                  <c:v>20 - 30 años </c:v>
                </c:pt>
                <c:pt idx="2">
                  <c:v>31 - 40 años </c:v>
                </c:pt>
                <c:pt idx="3">
                  <c:v>41 -60 años </c:v>
                </c:pt>
                <c:pt idx="4">
                  <c:v>61 - 70 años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Estado Civil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Casada </c:v>
                </c:pt>
                <c:pt idx="1">
                  <c:v>Unión libre </c:v>
                </c:pt>
                <c:pt idx="2">
                  <c:v>Soltera</c:v>
                </c:pt>
                <c:pt idx="3">
                  <c:v>Divorciada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Ocupación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Hogar</c:v>
                </c:pt>
                <c:pt idx="1">
                  <c:v>Empleada </c:v>
                </c:pt>
                <c:pt idx="2">
                  <c:v>Comerciante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Escolaridad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4"/>
                <c:pt idx="0">
                  <c:v>Primaria</c:v>
                </c:pt>
                <c:pt idx="1">
                  <c:v>Secundaria </c:v>
                </c:pt>
                <c:pt idx="2">
                  <c:v>Preparatoria </c:v>
                </c:pt>
                <c:pt idx="3">
                  <c:v>Licenciatura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0-41EB-867B-DF35CA5527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99385736"/>
        <c:axId val="399383440"/>
      </c:barChart>
      <c:catAx>
        <c:axId val="3993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3440"/>
        <c:crosses val="autoZero"/>
        <c:auto val="1"/>
        <c:lblAlgn val="ctr"/>
        <c:lblOffset val="100"/>
        <c:noMultiLvlLbl val="0"/>
      </c:catAx>
      <c:valAx>
        <c:axId val="39938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Comunidades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Hoja1!$A$2:$A$10</c:f>
              <c:strCache>
                <c:ptCount val="9"/>
                <c:pt idx="0">
                  <c:v>Mamithí</c:v>
                </c:pt>
                <c:pt idx="1">
                  <c:v>San Jose Atlán </c:v>
                </c:pt>
                <c:pt idx="2">
                  <c:v>Huichapan</c:v>
                </c:pt>
                <c:pt idx="3">
                  <c:v>La Sabinita</c:v>
                </c:pt>
                <c:pt idx="4">
                  <c:v>Bondojito</c:v>
                </c:pt>
                <c:pt idx="5">
                  <c:v>Tlaxcalilla</c:v>
                </c:pt>
                <c:pt idx="6">
                  <c:v>Llano Largo</c:v>
                </c:pt>
                <c:pt idx="7">
                  <c:v>Huixcazdhá</c:v>
                </c:pt>
                <c:pt idx="8">
                  <c:v>Zequetejhé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0-41EB-867B-DF35CA5527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9385736"/>
        <c:axId val="399383440"/>
      </c:barChart>
      <c:catAx>
        <c:axId val="3993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3440"/>
        <c:crosses val="autoZero"/>
        <c:auto val="1"/>
        <c:lblAlgn val="ctr"/>
        <c:lblOffset val="100"/>
        <c:noMultiLvlLbl val="0"/>
      </c:catAx>
      <c:valAx>
        <c:axId val="39938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Tipo de asesorías y violencia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3.8646038385826774E-2"/>
          <c:y val="0.1149258664538714"/>
          <c:w val="0.936353961614173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  <c:pt idx="7">
                  <c:v>No aplica 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5</c:v>
                </c:pt>
                <c:pt idx="1">
                  <c:v>0</c:v>
                </c:pt>
                <c:pt idx="2">
                  <c:v>9</c:v>
                </c:pt>
                <c:pt idx="3">
                  <c:v>0</c:v>
                </c:pt>
                <c:pt idx="5">
                  <c:v>9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3-4BE8-9204-3515CE416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482803608"/>
        <c:axId val="482805248"/>
      </c:barChart>
      <c:catAx>
        <c:axId val="4828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5248"/>
        <c:crosses val="autoZero"/>
        <c:auto val="1"/>
        <c:lblAlgn val="ctr"/>
        <c:lblOffset val="100"/>
        <c:noMultiLvlLbl val="0"/>
      </c:catAx>
      <c:valAx>
        <c:axId val="4828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Canalización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>
                <a:shade val="6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C-4643-B255-3A011636D6C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205C-4643-B255-3A011636D6CC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2">
                <a:tint val="6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205C-4643-B255-3A011636D6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443843464"/>
        <c:axId val="443844120"/>
      </c:barChart>
      <c:catAx>
        <c:axId val="44384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4120"/>
        <c:crosses val="autoZero"/>
        <c:auto val="1"/>
        <c:lblAlgn val="ctr"/>
        <c:lblOffset val="100"/>
        <c:noMultiLvlLbl val="0"/>
      </c:catAx>
      <c:valAx>
        <c:axId val="44384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Total de servicios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Asesoria 1er vez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C-4643-B255-3A011636D6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3843464"/>
        <c:axId val="443844120"/>
      </c:barChart>
      <c:catAx>
        <c:axId val="44384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4120"/>
        <c:crosses val="autoZero"/>
        <c:auto val="1"/>
        <c:lblAlgn val="ctr"/>
        <c:lblOffset val="100"/>
        <c:noMultiLvlLbl val="0"/>
      </c:catAx>
      <c:valAx>
        <c:axId val="44384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A849A-D86E-4023-BE1F-779F62487A5E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5DB91-07C3-4DCB-8EED-5BC52714F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81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04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169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869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350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191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8972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457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507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4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25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4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20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79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589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82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52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600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4EDAD8-795E-C59D-823B-5D66AB41C8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78" r="8535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D4ECE61-8FDB-4F4B-8349-AF269A90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 fontScale="90000"/>
          </a:bodyPr>
          <a:lstStyle/>
          <a:p>
            <a:r>
              <a:rPr lang="es-MX" sz="4800" b="1" dirty="0">
                <a:latin typeface="Agency FB" panose="020B0503020202020204" pitchFamily="34" charset="0"/>
              </a:rPr>
              <a:t>Estadística del mes de Diciembre 2024 Área Jurídica </a:t>
            </a:r>
          </a:p>
        </p:txBody>
      </p:sp>
    </p:spTree>
    <p:extLst>
      <p:ext uri="{BB962C8B-B14F-4D97-AF65-F5344CB8AC3E}">
        <p14:creationId xmlns:p14="http://schemas.microsoft.com/office/powerpoint/2010/main" val="181394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43080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594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099481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719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66282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673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85F684E-4C4D-4A7C-8F2D-D94BAB9D4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812982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246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85F684E-4C4D-4A7C-8F2D-D94BAB9D4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189264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41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EE52DA-2344-4C95-98BE-4AA682D2A5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781576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99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E7F7EAF-7A9B-4874-972C-123FF4E95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72250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369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E7F7EAF-7A9B-4874-972C-123FF4E95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236379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54666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7564</TotalTime>
  <Words>27</Words>
  <Application>Microsoft Office PowerPoint</Application>
  <PresentationFormat>Panorámica</PresentationFormat>
  <Paragraphs>10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Agency FB</vt:lpstr>
      <vt:lpstr>Arial</vt:lpstr>
      <vt:lpstr>Calibri</vt:lpstr>
      <vt:lpstr>Century Gothic</vt:lpstr>
      <vt:lpstr>Wingdings 3</vt:lpstr>
      <vt:lpstr>Espiral</vt:lpstr>
      <vt:lpstr>Estadística del mes de Diciembre 2024 Área Jurídica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del mes de Abril 2021 Área Jurídica</dc:title>
  <dc:creator>Lupita Galindo</dc:creator>
  <cp:lastModifiedBy>Angel</cp:lastModifiedBy>
  <cp:revision>54</cp:revision>
  <dcterms:created xsi:type="dcterms:W3CDTF">2021-06-02T14:44:20Z</dcterms:created>
  <dcterms:modified xsi:type="dcterms:W3CDTF">2025-01-23T17:33:01Z</dcterms:modified>
</cp:coreProperties>
</file>